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511" r:id="rId4"/>
    <p:sldId id="549" r:id="rId5"/>
    <p:sldId id="550" r:id="rId6"/>
    <p:sldId id="510" r:id="rId7"/>
    <p:sldId id="484" r:id="rId8"/>
    <p:sldId id="501" r:id="rId9"/>
    <p:sldId id="482" r:id="rId10"/>
    <p:sldId id="481" r:id="rId11"/>
    <p:sldId id="480" r:id="rId12"/>
    <p:sldId id="479" r:id="rId13"/>
    <p:sldId id="478" r:id="rId14"/>
    <p:sldId id="543" r:id="rId15"/>
    <p:sldId id="544" r:id="rId16"/>
    <p:sldId id="555" r:id="rId17"/>
    <p:sldId id="502" r:id="rId18"/>
    <p:sldId id="503" r:id="rId19"/>
    <p:sldId id="512" r:id="rId20"/>
    <p:sldId id="504" r:id="rId21"/>
    <p:sldId id="545" r:id="rId22"/>
    <p:sldId id="505" r:id="rId23"/>
    <p:sldId id="497" r:id="rId24"/>
    <p:sldId id="496" r:id="rId25"/>
    <p:sldId id="495" r:id="rId26"/>
    <p:sldId id="494" r:id="rId27"/>
    <p:sldId id="562" r:id="rId28"/>
    <p:sldId id="561" r:id="rId29"/>
    <p:sldId id="563" r:id="rId30"/>
    <p:sldId id="564" r:id="rId31"/>
    <p:sldId id="565" r:id="rId32"/>
    <p:sldId id="566" r:id="rId33"/>
    <p:sldId id="567" r:id="rId34"/>
    <p:sldId id="568" r:id="rId35"/>
    <p:sldId id="569" r:id="rId36"/>
    <p:sldId id="570" r:id="rId37"/>
    <p:sldId id="571" r:id="rId38"/>
    <p:sldId id="572" r:id="rId39"/>
    <p:sldId id="546" r:id="rId40"/>
    <p:sldId id="541" r:id="rId41"/>
    <p:sldId id="493" r:id="rId42"/>
    <p:sldId id="492" r:id="rId43"/>
    <p:sldId id="491" r:id="rId44"/>
    <p:sldId id="559" r:id="rId45"/>
    <p:sldId id="560" r:id="rId46"/>
    <p:sldId id="509" r:id="rId47"/>
    <p:sldId id="508" r:id="rId48"/>
    <p:sldId id="513" r:id="rId49"/>
    <p:sldId id="514" r:id="rId50"/>
    <p:sldId id="557" r:id="rId51"/>
    <p:sldId id="523" r:id="rId52"/>
    <p:sldId id="558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95849"/>
            <a:ext cx="8640960" cy="479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ЛЕКЦИЯ 6.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Учет основных средств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и нематериальных активов</a:t>
            </a: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04664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Восстановительная стоимость представляет собой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ctr">
              <a:buFontTx/>
              <a:buChar char="-"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денежных средств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эквивалентов,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уплачена по рыночным ценам в случае необходимости замены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какого-либо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на аналогичный новый объект.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76672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Коммерческая организация может не чаще одного раза в год (на конец отчетного года) переоценивать группы однородных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 по текущей (восстановительной) стоимости при условии, что эта информация отражена в ее приказе об учетной политике.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принятии решения о переоценке по таким основным средствам следует учитывать, что в последующем они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переоцениваются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регулярно, чтобы стоимость основных средств, но которой они отражаются в бухгалтерском учете и отчетности, существенно не отличалась от текущей (восстановительной) стоимости.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Результаты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проведенной по состоянию на конец отчетного года переоценки объектов основных средств подлежат отражению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 учете обособленно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Сумма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основных средств в результате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переоценки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зачисляется в добавочный капитал организации. Сумма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основных средств, равная сумме уценки его,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предыдущие отчетные периоды и отнесенной на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 качестве прочих расходов, зачисляется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 качестве прочих доходов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Сумма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уценки объекта основных средств в результате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переоценки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на финансовый результат в качестве прочих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2656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Сумма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уценки объекта основных средств относится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добавочного капитала организации, образованного за счет сумм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этого объекта, проведенной в предыдущие отчетные периоды.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Превышение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суммы уценки объекта над суммой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его, зачисленной в добавочный капитал организации в результате переоценки, проведенной в предыдущие отчетные периоды,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финансовый результат в качестве прочих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764704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Остаточная стоимость основных средств представляет собой </a:t>
            </a: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разницы между первоначальной стоимостью и суммой начисленной амортизации за время его эксплуатации.</a:t>
            </a:r>
          </a:p>
        </p:txBody>
      </p:sp>
    </p:spTree>
    <p:extLst>
      <p:ext uri="{BB962C8B-B14F-4D97-AF65-F5344CB8AC3E}">
        <p14:creationId xmlns:p14="http://schemas.microsoft.com/office/powerpoint/2010/main" val="37645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наличия и движения основных средств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4802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7129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Учет поступления основных средств</a:t>
            </a:r>
          </a:p>
          <a:p>
            <a:endParaRPr lang="ru-RU" sz="2800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учитываются на активном синтетическом счете 01 «Основные средства».</a:t>
            </a:r>
          </a:p>
          <a:p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Дебетовое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этого счета отражает сумму первоначальной стоимости основных средств.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дебету счета записывают первоначальную стоимость поступивших основных средств и их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кредиту – выбытие основных средств и их уценку.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схемы бухгалтерских записей по учету основных средств в зависимости от источника их поступления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1.Приобретение объекта у поставщика;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суммы, уплачиваемые поставщику без НДС: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налога на добавленную стоимость: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суммы, уплачиваемые организациям за информационные и консультационные услуги, связанные с приобретением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без НДС;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налога на добавленную стоимость но услугам;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2656"/>
            <a:ext cx="8640960" cy="4904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 постановки на учет основного средства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его первоначальной стоимости делается запись: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активы»: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возмещаемого налога на добавленную стоимость: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но налогам и сборам»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но приобретенным ценностям».</a:t>
            </a: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2.Строительство объекта: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1)хозяйственным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-на суммы материальных, трудовых и прочих затрат, связанных с процессом строительства: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10 «Материалы», 70 «Расчеты г персоналом по оплате труда», 69 «Расчеты по социальному страхованию и обеспечению», 76 «Расчеты с разными дебиторами и кредиторами»;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-на суммы НДС. начисленного со стоимости выполненных строительных работ (умножением налоговой базы для исчисления НДС при выполнении строительных работ для собственного потребления на 20 и делением на 120):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сборам».</a:t>
            </a:r>
          </a:p>
        </p:txBody>
      </p:sp>
    </p:spTree>
    <p:extLst>
      <p:ext uri="{BB962C8B-B14F-4D97-AF65-F5344CB8AC3E}">
        <p14:creationId xmlns:p14="http://schemas.microsoft.com/office/powerpoint/2010/main" val="29264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основных средств.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Учет наличия и движения основных средств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Порядок начисления амортизации основных средств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Особенности бухгалтерского учета арендованных основных средств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5.Понятие о оценка нематериальных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активов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(самостоятельно)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Налоговая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 для исчисления НДС при выполнении строи - тельных работ для собственного потребления определяется как стоимость выполненных работ, сформированная из всех фактических расходов налогоплательщика на их выполнение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Начисление НДС но строительно-монтажным работам,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выполненным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хозяйственным способом, осуществляется в конце каждого квартала.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Вычет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НДС, начисленною при выполнении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строительно-монтажных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для собственного потребления, производится на момент определения налоговой базы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принятия НДС к вычету: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по налогам и сборам»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по приобретенным ценностям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5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049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2)при подрядном способе строительства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на суммы строительных работ, выполненных подрядной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на суммы налога на добавленную стоимость: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принятия НДС к вычету: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по налогам и сборам»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по приобретенным ценностям»;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сумму первоначальной стоимости объекта при принятии к учету: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3.Безвозмездное поступление: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 суммы текущей рыночной стоимости основных средств: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«Прочие доходы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на сумму первоначальной стоимости объекта при принятии к учету: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8209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4.Вклады учредителей в уставный капитал: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 суммы первоначальной стоимости объектов, согласованные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учредителями: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 вы»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75 «Расчеты с учредителями»: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НДС, восстановленные пропорционально остаточной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передаваемых основных средств без учета переоценки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(если учредителем является организация плательщик НДС):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83 «Добавочный капитал»;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принятия НДС к вычету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по налогам и сборам»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по приобретенным ценностям»;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на сумму первоначальной стоимости объекта при принятии к учету: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 о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2656"/>
            <a:ext cx="88569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5.Излишки, выявленные в результате проведенной </a:t>
            </a:r>
            <a:r>
              <a:rPr lang="ru-RU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инвентаризации:</a:t>
            </a:r>
          </a:p>
          <a:p>
            <a:endParaRPr lang="ru-RU" sz="32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текущей рыночной стоимости основных средств: 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«Прочие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32656"/>
            <a:ext cx="8748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6.Вклад в совместную деятельность по договору простого товарищества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первоначальной стоимости объекта в учете товарища, ведущего общие дела: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80 «Уставный капитал».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прекращении договора простого товарищества выбывший участник обратно получает вложенное ранее имущество и в учете делается следующая запись: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 суммы возвращенного имущества при прекращении договора простого товарищества: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58 «Финансовые вложения»,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«Вклады по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товарищества».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Как видно из приведенных бухгалтерских записей, только 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шестом, варианте основные средства приходуются в дебет счета 01 «Основные средства»  минуя счет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842" y="178904"/>
            <a:ext cx="8631629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Учет выбытия основных средств</a:t>
            </a:r>
          </a:p>
          <a:p>
            <a:endParaRPr lang="ru-RU" sz="24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Объекты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 выбывают из организации в результате: </a:t>
            </a:r>
            <a:endParaRPr lang="ru-RU" sz="2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продажи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(реализации) объекта другому юридическому или физическому лицу;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списания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морального или физического износа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передачи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основных средств в виде вклада в уставный капитал других организаций;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ликвидации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авариях, стихийных бедствиях и иных чрезвычайных ситуациях;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передачи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договорам мены, дарения объектов основных средств и др.</a:t>
            </a: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647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Выбытие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это списание стоимости объектов основных средств, которые выбывают или постоянно не используются в деятельности организации.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 является элементом их выбытия,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означает передачу права собственности одним лицом другому лицу на возмездной основе, которая проявляется в процессе сделки купли-продажи, обмена товарами, работами, услугами.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24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129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b="1" dirty="0">
                <a:solidFill>
                  <a:srgbClr val="002060"/>
                </a:solidFill>
              </a:rPr>
              <a:t>Выбытие объектов основных средств в учете можно рассматривать по следующим направлениям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     </a:t>
            </a:r>
            <a:r>
              <a:rPr lang="ru-RU" sz="2000" b="1" u="sng" dirty="0">
                <a:solidFill>
                  <a:srgbClr val="002060"/>
                </a:solidFill>
              </a:rPr>
              <a:t>1.Продажа</a:t>
            </a:r>
            <a:r>
              <a:rPr lang="ru-RU" sz="2000" b="1" u="sng" dirty="0" smtClean="0">
                <a:solidFill>
                  <a:srgbClr val="002060"/>
                </a:solidFill>
              </a:rPr>
              <a:t>:</a:t>
            </a:r>
          </a:p>
          <a:p>
            <a:endParaRPr lang="ru-RU" sz="2000" b="1" u="sng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     - на суммы списанной первоначальной стоимости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Дебет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«Выбытие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1 «Основные средства в организации»: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      -на суммы списания остаточной стоимости объектов: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Дебет 91 «Прочие доходы и расходы»,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«Прочие расходы»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«Выбытие основных средств»: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        -на суммы списания амортизационных начислений при выбытии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Дебет 02 «Амортизация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9352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основных средств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4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76672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НДС, начисленного со стоимости продажи объектов основных средств: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«НДС»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-на сумму прибыли от продажи: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«Сальдо прочих доходов и расходов»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99 «Прибыли и убытки»;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сумму убытка от продажи: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99 «Прибыли и убытки»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«Сальдо прочих доходов и расходов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2.Безвозмездная передача: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списания первоначальной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«Основные средства к организации»;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списания остаточной стоимости объектов: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 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расходы 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средств»;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списания амортизационных начислений при выбытии основных средств;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</p:txBody>
      </p:sp>
    </p:spTree>
    <p:extLst>
      <p:ext uri="{BB962C8B-B14F-4D97-AF65-F5344CB8AC3E}">
        <p14:creationId xmlns:p14="http://schemas.microsoft.com/office/powerpoint/2010/main" val="28853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НДС, который необходимо начислить с текущей рыночной стоимости основных средств: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«НДС»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сумму убытка от продажи: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99 «Прибыли и убытки»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прочих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и расходов».</a:t>
            </a:r>
          </a:p>
        </p:txBody>
      </p:sp>
    </p:spTree>
    <p:extLst>
      <p:ext uri="{BB962C8B-B14F-4D97-AF65-F5344CB8AC3E}">
        <p14:creationId xmlns:p14="http://schemas.microsoft.com/office/powerpoint/2010/main" val="17742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7693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3.Списание в результате физического износа: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списания первоначальной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«Основные средства в организации»: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списания амортизационных начислении при выбытии основных средств;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расходов, связанных с работами на демонтаж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23 «Вспомогательные производств», 60 «Расчеты с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поставщиками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подрядчиками»;</a:t>
            </a:r>
          </a:p>
        </p:txBody>
      </p:sp>
    </p:spTree>
    <p:extLst>
      <p:ext uri="{BB962C8B-B14F-4D97-AF65-F5344CB8AC3E}">
        <p14:creationId xmlns:p14="http://schemas.microsoft.com/office/powerpoint/2010/main" val="363228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  <a:r>
              <a:rPr lang="ru-RU" sz="2400" dirty="0" smtClean="0"/>
              <a:t>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НДС по расходам на демонтаж и утилизацию: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«Налог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 добавленную стоимость но приобретенным 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23 «Вспомогательные производства», 60 «Расчеты с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поставщиками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подрядчиками»: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НДС, включенных в расходы организации: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«НДС»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но приобретенным ценностям»;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-на суммы материалов, оприходованных в результате демонтажа, утилизации (по рыночной стоимости):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10 «Материалы»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«Прочие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сумму убытка от списания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99 «Прибыли и убытки»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«Сальдо прочих доходов и расходов».</a:t>
            </a:r>
          </a:p>
        </p:txBody>
      </p:sp>
    </p:spTree>
    <p:extLst>
      <p:ext uri="{BB962C8B-B14F-4D97-AF65-F5344CB8AC3E}">
        <p14:creationId xmlns:p14="http://schemas.microsoft.com/office/powerpoint/2010/main" val="315049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92899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/>
              <a:t>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Недостача, выявленная но результатам инвентаризации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списания первоначальной стоимости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«Основные средства в организации»;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списания амортизационных начислений при выбытии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списания остаточной стоимости объектов: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94 «Недостачи и потери от порчи ценностей»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недостачи, отнесенной на материально ответственных лиц: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73 «Расчеты с персоналом по прочим операциям»,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«Расчеты но возмещению материального ущерба»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94 «Недостачи и потери от порчи ценностей».</a:t>
            </a:r>
          </a:p>
        </p:txBody>
      </p:sp>
    </p:spTree>
    <p:extLst>
      <p:ext uri="{BB962C8B-B14F-4D97-AF65-F5344CB8AC3E}">
        <p14:creationId xmlns:p14="http://schemas.microsoft.com/office/powerpoint/2010/main" val="42220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Размер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ущерба, причиненного работодателю при утрате и порче имущества, определяется по фактическим потерям, исчисляемым исходя из рыночных цен, действующих в данной местности надень причинения ущерба, но не ниже стоимости имущества но данным бухгалтерского учета с учетом амортизации.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Сумма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причиненного ущерба, превышающая средний заработок, взыскивается через суд. Если виновные лица не установлены или суд отказал по изыскании убытков с них, то убытки от недостачи имущества и его порч и списываются на финансовые результаты.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следует сделать запись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расходы»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94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«Недостачи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потери от порчи ценностей».</a:t>
            </a:r>
          </a:p>
        </p:txBody>
      </p:sp>
    </p:spTree>
    <p:extLst>
      <p:ext uri="{BB962C8B-B14F-4D97-AF65-F5344CB8AC3E}">
        <p14:creationId xmlns:p14="http://schemas.microsoft.com/office/powerpoint/2010/main" val="346604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в уставный капитал другой организации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списания первоначальной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«Основные средства в организации»;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восстановленного НДС в размере, пропорциональном остаточной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приобретенным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58 «Финансовые вложения»,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«Вклады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«Налог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добавленную стоимость но приобретенным ценностям»;</a:t>
            </a:r>
          </a:p>
        </p:txBody>
      </p:sp>
    </p:spTree>
    <p:extLst>
      <p:ext uri="{BB962C8B-B14F-4D97-AF65-F5344CB8AC3E}">
        <p14:creationId xmlns:p14="http://schemas.microsoft.com/office/powerpoint/2010/main" val="67752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списанной остаточной стоимости основных средств: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 «Расчеты с разными дебиторами и кредиторами»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списания амортизационных начислении при выбытии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-на суммы вкладов в совместную деятельность: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58 «Финансовые вложения»,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«Вклады по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76 «Расчеты с разными дебиторами и кредиторами».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Если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остаточная стоимость имущества окажется больше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согласованной между учредителями, то необходимо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запись: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Дебет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 «Прочие доходы и расходы»,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расходы»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Кредит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«Финансовые вложения»,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«Вклады по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товарищества».</a:t>
            </a:r>
          </a:p>
        </p:txBody>
      </p:sp>
    </p:spTree>
    <p:extLst>
      <p:ext uri="{BB962C8B-B14F-4D97-AF65-F5344CB8AC3E}">
        <p14:creationId xmlns:p14="http://schemas.microsoft.com/office/powerpoint/2010/main" val="58890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3.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начисления амортизации основных средств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94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понятия «основные средства» отражено в Положении по бухгалтерскому учету «Учет основных средств» (ПБУ 6/01).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средства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часть имущества, используемая в качестве средств труда при производстве продукции, выполнении работ или оказании услуг либо для управления организацией в течение периода, превышающего 12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полезного использования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период, в течение которого использование объекта основных средств приносит доход организации.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отдельных групп основных средств срок полезного использования определяется исходя из количества продукции (объема работ в натуральном выражении), ожидаемого к получению в результате использования этого объекта.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72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перенесение по частям первоначальной стоимости основных средств но мере физического и морального износа в результате их эксплуатации на стоимость производимой продукции.</a:t>
            </a:r>
          </a:p>
        </p:txBody>
      </p:sp>
    </p:spTree>
    <p:extLst>
      <p:ext uri="{BB962C8B-B14F-4D97-AF65-F5344CB8AC3E}">
        <p14:creationId xmlns:p14="http://schemas.microsoft.com/office/powerpoint/2010/main" val="230515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основные средства, по которым не начисляется амортизация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 ним относятся объекты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-используемые для реализации законодательства Российской Федерации о мобилизационной подготовке и мобилизации объектов основных средств, которые законсервированы сроком более трех месяцев, а также на период восстановления объектов продолжительностью более 12 месяцев;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-земельные участки;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-объекты природопользования;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-объекты, отнесенные к музейным предметам и музейным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др.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04664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Начинать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амортизации по объекту основных средств следует с 1-го числа месяца, следующего за месяцем его принятия к бухгалтерскому учету, и производить до полного погашения его стоимости либо списания его с бухгалтерского учета.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Прекратить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амортизации необходимо с 1-го числа месяца, следующего за месяцем полного погашения стоимости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средств, либо его списания с бухгалтерского учета.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может начисляться одним наследующих способов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-линейным;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способом уменьшаемого остатка;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способом списания стоимости но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сумме чисел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 срока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способом списания стоимости пропорционально объему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(работ).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Применять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способов начисления амортизации по группе однородных объектов основных средств необходимо в течение всего срока полезного использования объектов, входящих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335846"/>
            <a:ext cx="88569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линейном способе годовая сумма амортизационных отчислений рассчитывается исходя из первоначальной или восстановительной стоимости (в случае проведения переоценки) объекта основных средств и нормы амортизации, исчисленной исходя из срока полезного использования этого объекта.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Срок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полезного использования объекта основных средств определяется организацией при принятии объекта к бухгалтерскому учету: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сумма амортизации = Первоначальная (восстановительная) стоимость х Годовая норма амортизации (отношение: 1 / Срок полезного использования х 100%)</a:t>
            </a:r>
          </a:p>
        </p:txBody>
      </p:sp>
    </p:spTree>
    <p:extLst>
      <p:ext uri="{BB962C8B-B14F-4D97-AF65-F5344CB8AC3E}">
        <p14:creationId xmlns:p14="http://schemas.microsoft.com/office/powerpoint/2010/main" val="299047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 уменьшаемого остатка годовая сумма амортизационных отчислений устанавливается исходя из остаточной стоимости объекта на начало отчетного года, нормы амортизации, исчисленной исходя из срока полезного использования этого объекта и коэффициента ускорения, который должен быть не выше 3: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сумма амортизации = Остаточная стоимость х Годовая норма амортизации (отношение: 1 / Срок полезного использования х 100% х Коэффициент ускорения)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ускорения устанавливается законодательно по активной части машин и оборудования организации.</a:t>
            </a: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7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6632"/>
            <a:ext cx="8712968" cy="6220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 списания стоимости по сумме чисел лет срока полезного использования годовая сумма амортизационных отчислений определяется исходя из первоначальной (восстановительной) стоимости объекта и соотношения, в числителе которого число лет, остающихся до конца срока полезного использования, а в знаменателе – сумма чисел лет срока полезного использования объекта: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сумма амортизации = Первоначальная (восстановительная) стоимость : Сумма чисел лет срока полезного использования х Число лет до конца срока службы объекта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508" y="332656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 пропорционально объему продукции (работ, услуг) сумма амортизационных отчислений рассчитывается: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Ежемесячная сумма амортизации = Первоначальная (восстановительная) стоимость х Фактический объем продукции (работ, услуг) за отчетный период : Плановый объем продукции (работ, услуг) за плановый срок полезного использования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Учет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амортизационных отчислений осуществляется на пассивном счете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«Амортизация основных средств».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 счета отражаются суммы начисленной ежемесячной амортизации, по дебету счета — суммы амортизации по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недоамортизируемым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основным средствам в результате их выбытия.</a:t>
            </a:r>
          </a:p>
        </p:txBody>
      </p:sp>
    </p:spTree>
    <p:extLst>
      <p:ext uri="{BB962C8B-B14F-4D97-AF65-F5344CB8AC3E}">
        <p14:creationId xmlns:p14="http://schemas.microsoft.com/office/powerpoint/2010/main" val="12313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5846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суммы начисленной амортизации по объектам основных средств, эксплуатируемым в основном производстве, во вспомогательных производствах, для производственных и общехозяйственных нужд, делаются записи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Дебет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«Основное производство»,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«Вспомогательные производства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«Общепроизводственные расходы»,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«Общехозяйственные расходы»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Кредит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«Амортизация основных средств».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суммы списания амортизационных начислений при выбытии основных средств делают запись: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Дебет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« Амортизация основных средств»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Кредит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«Основные средства».</a:t>
            </a:r>
          </a:p>
        </p:txBody>
      </p:sp>
    </p:spTree>
    <p:extLst>
      <p:ext uri="{BB962C8B-B14F-4D97-AF65-F5344CB8AC3E}">
        <p14:creationId xmlns:p14="http://schemas.microsoft.com/office/powerpoint/2010/main" val="2347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332656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 бухгалтерского учета основных средств являются: 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правильное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документальное оформление и своевременное отражение в учетных регистрах поступления основных средств, их внутреннего перемещения и выбытия;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правильное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исчисление и отражение в учете суммы амортизации основных средств;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точное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результатов при ликвидации основных средств;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затратами на ремонт основных средств, за их сохранностью и эффективностью использования.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176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548680"/>
            <a:ext cx="885698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4. 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бухгалтерского учета арендованных основных средств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3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116632"/>
            <a:ext cx="885698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аренды арендодатель обязуется предоставить арендатору имущество за плату во временное владение и пользование или во временное владение.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арендный период права и обязанности собственника остаются у арендодателя, к арендатору переходит лишь право владения и пользования или владения имуществом.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Начисление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арендной платы за отчетный период отражается: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сч.76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сч.91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Арендная плата, начисленная авансом за будущие периоды, отражается записью: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сч.76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сч.98.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Поступившие арендные платежи записываются: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сч.51, 52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сч.76.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авансовых платежей на сумму арендной платы, начисленной в виде текущего платежа, отражается проводкой: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сч.98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сч.91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9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116632"/>
            <a:ext cx="885698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Арендатор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 арендованные основные средства на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забалансовом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счете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001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«Арендованные основные средства»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первоначальной стоимости, обозначенной в договоре аренды.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Аналитически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ведется по объектам, принятым в аренду, и арендодателям.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Суммы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арендной платы, начисленной арендодателю, записывается арендатором следующим образом: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сч.25 и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сч.76.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640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676964" cy="5624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0"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spc="2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 основных средств классифицируются: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spc="2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видам: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здания; сооружения; рабочие и силовые машины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оборудование; измерительные и регулирующие приборы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устройства; вычислительная техника; транспортные средства;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инструмент; производственный и хозяйственный инвентарь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принадлежности; рабочий, продуктивный и племенной скот;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многолетние насаждения и пр.;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цели использования: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 производственного и непроизводственного назначения;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i="1" spc="-1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степени использования: </a:t>
            </a:r>
            <a:r>
              <a:rPr lang="ru-RU" sz="2400" i="1" spc="-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объекты, находящиеся в эксплуатации, в запасе, на реконструкции или модернизации, на консервации;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i="1" spc="-1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отношению к бухгалтерскому балансу: </a:t>
            </a:r>
            <a:r>
              <a:rPr lang="ru-RU" sz="2400" spc="-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собственные и арендованные объекты.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0"/>
            <a:ext cx="874897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основных средств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Общие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оценки имущества установлены Законом о бухгалтерском учете, согласно которому оценка имущества,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приобретенного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плату,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путем суммирования фактически произведенных расходов на его покупку;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полученного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безвозмездно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рыночной стоимости на дату оприходования;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произведенного в самой организации, </a:t>
            </a:r>
            <a:endParaRPr lang="ru-RU" sz="2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стоимости изготовления.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476672"/>
            <a:ext cx="8784976" cy="5361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Активы стоимостью менее 40 000 руб. за единицу могут отра­жаться в бухгалтерском учете в составе материально-производ­ственных запасов, если информация об этом отражена в приказе об учетной политике организации.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endParaRPr lang="ru-RU" sz="2800" b="1" spc="2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spc="2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spc="2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бухгалтерском учете существует три вида оценки основных средств</a:t>
            </a:r>
            <a:r>
              <a:rPr lang="ru-RU" sz="28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endParaRPr lang="ru-RU" sz="2800" b="1" spc="2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spc="2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первоначальная</a:t>
            </a:r>
            <a:r>
              <a:rPr lang="ru-RU" sz="32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b="1" spc="2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spc="2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восстановительная </a:t>
            </a: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spc="2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остаточная </a:t>
            </a:r>
            <a:r>
              <a:rPr lang="ru-RU" sz="32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стои­мость.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Первоначальная стоимость основных средств формируется следующим образом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объектам, приобретенным за плату у поставщика, она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себя суммы фактических затрат, связанных с 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сооружением и изготовлением, за исключением налога на добавленную стоимость и иных возмещаемых налогов;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 по объектам, внесенным в счет вклада в уставный {складочный) капитал организации, она формируется в их денежной оценке, согласованной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учредителями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(участниками) организации;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 по объектам, полученным организацией по договору дарения (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безвозмездно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признается их текущая рыночная стоимость на дату принятия к бухгалтерскому учету в качестве вложений во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активы,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2996</TotalTime>
  <Words>3483</Words>
  <Application>Microsoft Office PowerPoint</Application>
  <PresentationFormat>Экран (4:3)</PresentationFormat>
  <Paragraphs>404</Paragraphs>
  <Slides>52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9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281</cp:revision>
  <dcterms:created xsi:type="dcterms:W3CDTF">2012-09-12T07:06:13Z</dcterms:created>
  <dcterms:modified xsi:type="dcterms:W3CDTF">2022-12-12T10:30:17Z</dcterms:modified>
</cp:coreProperties>
</file>